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Default ContentType="image/gif" Extension="gif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6.xml"/>
  <Override ContentType="application/vnd.openxmlformats-officedocument.presentationml.slide+xml" PartName="/ppt/slides/slide21.xml"/>
  <Override ContentType="application/vnd.openxmlformats-officedocument.presentationml.slide+xml" PartName="/ppt/slides/slide2.xml"/>
  <Override ContentType="application/vnd.openxmlformats-officedocument.presentationml.slide+xml" PartName="/ppt/slides/slide25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17.xml"/>
  <Override ContentType="application/vnd.openxmlformats-officedocument.presentationml.slide+xml" PartName="/ppt/slides/slide24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0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19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C2334C11-626F-46A5-AE5E-CE67E6C9B948}">
  <a:tblStyle styleId="{C2334C11-626F-46A5-AE5E-CE67E6C9B948}" styleName="Table_0">
    <a:wholeTbl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1" Type="http://schemas.openxmlformats.org/officeDocument/2006/relationships/theme" Target="theme/theme3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https://www.mapbox.com/guides/how-web-maps-work/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https://www.mapbox.com/guides/how-web-maps-work/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https://www.mapbox.com/guides/how-web-maps-work/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 txBox="1"/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None/>
              <a:defRPr sz="2400"/>
            </a:lvl1pPr>
            <a:lvl2pPr rtl="0">
              <a:spcBef>
                <a:spcPts val="0"/>
              </a:spcBef>
              <a:buNone/>
              <a:defRPr sz="2400"/>
            </a:lvl2pPr>
            <a:lvl3pPr rtl="0">
              <a:spcBef>
                <a:spcPts val="0"/>
              </a:spcBef>
              <a:buNone/>
              <a:defRPr sz="2400"/>
            </a:lvl3pPr>
            <a:lvl4pPr rtl="0">
              <a:spcBef>
                <a:spcPts val="0"/>
              </a:spcBef>
              <a:buNone/>
              <a:defRPr sz="2400"/>
            </a:lvl4pPr>
            <a:lvl5pPr rtl="0">
              <a:spcBef>
                <a:spcPts val="0"/>
              </a:spcBef>
              <a:buNone/>
              <a:defRPr sz="2400"/>
            </a:lvl5pPr>
            <a:lvl6pPr rtl="0">
              <a:spcBef>
                <a:spcPts val="0"/>
              </a:spcBef>
              <a:buNone/>
              <a:defRPr sz="2400"/>
            </a:lvl6pPr>
            <a:lvl7pPr rtl="0">
              <a:spcBef>
                <a:spcPts val="0"/>
              </a:spcBef>
              <a:buNone/>
              <a:defRPr sz="2400"/>
            </a:lvl7pPr>
            <a:lvl8pPr rtl="0">
              <a:spcBef>
                <a:spcPts val="0"/>
              </a:spcBef>
              <a:buNone/>
              <a:defRPr sz="2400"/>
            </a:lvl8pPr>
            <a:lvl9pPr rtl="0">
              <a:spcBef>
                <a:spcPts val="0"/>
              </a:spcBef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5" name="Shape 15"/>
          <p:cNvSpPr txBox="1"/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buNone/>
              <a:defRPr sz="2400"/>
            </a:lvl1pPr>
            <a:lvl2pPr rtl="0">
              <a:spcBef>
                <a:spcPts val="0"/>
              </a:spcBef>
              <a:buNone/>
              <a:defRPr sz="2400"/>
            </a:lvl2pPr>
            <a:lvl3pPr rtl="0">
              <a:spcBef>
                <a:spcPts val="0"/>
              </a:spcBef>
              <a:buNone/>
              <a:defRPr sz="2400"/>
            </a:lvl3pPr>
            <a:lvl4pPr rtl="0">
              <a:spcBef>
                <a:spcPts val="0"/>
              </a:spcBef>
              <a:buNone/>
              <a:defRPr sz="2400"/>
            </a:lvl4pPr>
            <a:lvl5pPr rtl="0">
              <a:spcBef>
                <a:spcPts val="0"/>
              </a:spcBef>
              <a:buNone/>
              <a:defRPr sz="2400"/>
            </a:lvl5pPr>
            <a:lvl6pPr rtl="0">
              <a:spcBef>
                <a:spcPts val="0"/>
              </a:spcBef>
              <a:buNone/>
              <a:defRPr sz="2400"/>
            </a:lvl6pPr>
            <a:lvl7pPr rtl="0">
              <a:spcBef>
                <a:spcPts val="0"/>
              </a:spcBef>
              <a:buNone/>
              <a:defRPr sz="2400"/>
            </a:lvl7pPr>
            <a:lvl8pPr rtl="0">
              <a:spcBef>
                <a:spcPts val="0"/>
              </a:spcBef>
              <a:buNone/>
              <a:defRPr sz="2400"/>
            </a:lvl8pPr>
            <a:lvl9pPr rtl="0">
              <a:spcBef>
                <a:spcPts val="0"/>
              </a:spcBef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bg>
      <p:bgPr>
        <a:solidFill>
          <a:srgbClr val="FFFFF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1 column half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SzPct val="100000"/>
              <a:defRPr sz="1400"/>
            </a:lvl1pPr>
            <a:lvl2pPr rtl="0">
              <a:spcBef>
                <a:spcPts val="0"/>
              </a:spcBef>
              <a:buSzPct val="100000"/>
              <a:defRPr sz="1400"/>
            </a:lvl2pPr>
            <a:lvl3pPr rtl="0">
              <a:spcBef>
                <a:spcPts val="0"/>
              </a:spcBef>
              <a:buSzPct val="100000"/>
              <a:defRPr sz="1400"/>
            </a:lvl3pPr>
            <a:lvl4pPr rtl="0">
              <a:spcBef>
                <a:spcPts val="0"/>
              </a:spcBef>
              <a:buSzPct val="100000"/>
              <a:defRPr sz="1400"/>
            </a:lvl4pPr>
            <a:lvl5pPr rtl="0">
              <a:spcBef>
                <a:spcPts val="0"/>
              </a:spcBef>
              <a:buSzPct val="100000"/>
              <a:defRPr sz="1400"/>
            </a:lvl5pPr>
            <a:lvl6pPr rtl="0">
              <a:spcBef>
                <a:spcPts val="0"/>
              </a:spcBef>
              <a:buSzPct val="100000"/>
              <a:defRPr sz="1400"/>
            </a:lvl6pPr>
            <a:lvl7pPr rtl="0">
              <a:spcBef>
                <a:spcPts val="0"/>
              </a:spcBef>
              <a:buSzPct val="100000"/>
              <a:defRPr sz="1400"/>
            </a:lvl7pPr>
            <a:lvl8pPr rtl="0">
              <a:spcBef>
                <a:spcPts val="0"/>
              </a:spcBef>
              <a:buSzPct val="100000"/>
              <a:defRPr sz="1400"/>
            </a:lvl8pPr>
            <a:lvl9pPr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1" name="Shape 41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4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" name="Shape 45"/>
          <p:cNvSpPr txBox="1"/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/>
          <p:nvPr/>
        </p:nvSpPr>
        <p:spPr>
          <a:xfrm>
            <a:off x="1190100" y="4470400"/>
            <a:ext cx="6763800" cy="6731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1190100" y="4470500"/>
            <a:ext cx="6763800" cy="6731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36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" name="Shape 6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09.png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3" Type="http://schemas.openxmlformats.org/officeDocument/2006/relationships/image" Target="../media/image08.pn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00.png"/><Relationship Id="rId3" Type="http://schemas.openxmlformats.org/officeDocument/2006/relationships/image" Target="../media/image22.png"/><Relationship Id="rId5" Type="http://schemas.openxmlformats.org/officeDocument/2006/relationships/image" Target="../media/image01.gif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3" Type="http://schemas.openxmlformats.org/officeDocument/2006/relationships/image" Target="../media/image08.png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00.png"/><Relationship Id="rId3" Type="http://schemas.openxmlformats.org/officeDocument/2006/relationships/image" Target="../media/image22.png"/><Relationship Id="rId5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eathtothestockphoto.com/" TargetMode="External"/><Relationship Id="rId3" Type="http://schemas.openxmlformats.org/officeDocument/2006/relationships/hyperlink" Target="http://www.slidescarnival.com/" TargetMode="External"/><Relationship Id="rId5" Type="http://schemas.openxmlformats.org/officeDocument/2006/relationships/hyperlink" Target="http://deathtothestockphoto.com/wp-content/uploads/DeathtotheStockPhoto-License.pdf" TargetMode="External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03.jpg"/><Relationship Id="rId3" Type="http://schemas.openxmlformats.org/officeDocument/2006/relationships/image" Target="../media/image02.jpg"/><Relationship Id="rId5" Type="http://schemas.openxmlformats.org/officeDocument/2006/relationships/image" Target="../media/image04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06.png"/><Relationship Id="rId3" Type="http://schemas.openxmlformats.org/officeDocument/2006/relationships/image" Target="../media/image05.png"/><Relationship Id="rId5" Type="http://schemas.openxmlformats.org/officeDocument/2006/relationships/image" Target="../media/image07.jp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3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Relationship Id="rId3" Type="http://schemas.openxmlformats.org/officeDocument/2006/relationships/image" Target="../media/image09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Relationship Id="rId3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How to get offline maps with an hybrid app ?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3475" y="-6750"/>
            <a:ext cx="3701999" cy="62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Meetup Cordova/PhoneGap Paris # 11</a:t>
            </a:r>
          </a:p>
        </p:txBody>
      </p:sp>
      <p:sp>
        <p:nvSpPr>
          <p:cNvPr id="54" name="Shape 54"/>
          <p:cNvSpPr txBox="1"/>
          <p:nvPr/>
        </p:nvSpPr>
        <p:spPr>
          <a:xfrm>
            <a:off x="6453400" y="4457375"/>
            <a:ext cx="2690699" cy="68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r">
              <a:spcBef>
                <a:spcPts val="0"/>
              </a:spcBef>
              <a:buNone/>
            </a:pPr>
            <a:r>
              <a:rPr lang="en"/>
              <a:t>25/05/2015</a:t>
            </a:r>
          </a:p>
          <a:p>
            <a:pPr algn="r">
              <a:spcBef>
                <a:spcPts val="0"/>
              </a:spcBef>
              <a:buNone/>
            </a:pPr>
            <a:r>
              <a:rPr lang="en"/>
              <a:t>Benjamin MICHEL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What is a tile ?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375" y="1026700"/>
            <a:ext cx="2105175" cy="21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2861950" y="3462350"/>
            <a:ext cx="3088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018375" y="3251450"/>
            <a:ext cx="5718600" cy="150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For each tile: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</a:pPr>
            <a:r>
              <a:rPr lang="en" sz="1800"/>
              <a:t>a </a:t>
            </a:r>
            <a:r>
              <a:rPr lang="en" sz="1800">
                <a:solidFill>
                  <a:srgbClr val="00FF00"/>
                </a:solidFill>
              </a:rPr>
              <a:t>zoom</a:t>
            </a:r>
            <a:r>
              <a:rPr lang="en" sz="1800"/>
              <a:t> level (between 0 and 19)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</a:pPr>
            <a:r>
              <a:rPr lang="en" sz="1800">
                <a:solidFill>
                  <a:srgbClr val="FF0000"/>
                </a:solidFill>
              </a:rPr>
              <a:t>x</a:t>
            </a:r>
            <a:r>
              <a:rPr lang="en" sz="1800"/>
              <a:t> and </a:t>
            </a:r>
            <a:r>
              <a:rPr lang="en" sz="1800">
                <a:solidFill>
                  <a:srgbClr val="0000FF"/>
                </a:solidFill>
              </a:rPr>
              <a:t>y </a:t>
            </a:r>
            <a:r>
              <a:rPr lang="en" sz="1800"/>
              <a:t>coordinates</a:t>
            </a:r>
          </a:p>
        </p:txBody>
      </p:sp>
      <p:sp>
        <p:nvSpPr>
          <p:cNvPr id="167" name="Shape 167"/>
          <p:cNvSpPr txBox="1"/>
          <p:nvPr>
            <p:ph idx="2" type="body"/>
          </p:nvPr>
        </p:nvSpPr>
        <p:spPr>
          <a:xfrm>
            <a:off x="5234475" y="1026700"/>
            <a:ext cx="5718600" cy="235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/>
              <a:t>256 * 256 pixels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/>
              <a:t>7 - 40 KB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Tile provider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050" y="1418225"/>
            <a:ext cx="1512625" cy="15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2599800" y="2673624"/>
            <a:ext cx="1182613" cy="920677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3918452" y="2555502"/>
            <a:ext cx="536404" cy="1076342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76" name="Shape 176"/>
          <p:cNvGrpSpPr/>
          <p:nvPr/>
        </p:nvGrpSpPr>
        <p:grpSpPr>
          <a:xfrm>
            <a:off x="7895639" y="2647607"/>
            <a:ext cx="981567" cy="892146"/>
            <a:chOff x="4556450" y="4963575"/>
            <a:chExt cx="548025" cy="498100"/>
          </a:xfrm>
        </p:grpSpPr>
        <p:sp>
          <p:nvSpPr>
            <p:cNvPr id="177" name="Shape 177"/>
            <p:cNvSpPr/>
            <p:nvPr/>
          </p:nvSpPr>
          <p:spPr>
            <a:xfrm>
              <a:off x="4611850" y="5222350"/>
              <a:ext cx="436600" cy="239325"/>
            </a:xfrm>
            <a:custGeom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4612475" y="4963575"/>
              <a:ext cx="435975" cy="125450"/>
            </a:xfrm>
            <a:custGeom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4556450" y="5089000"/>
              <a:ext cx="274025" cy="225925"/>
            </a:xfrm>
            <a:custGeom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4830450" y="5089000"/>
              <a:ext cx="274025" cy="225925"/>
            </a:xfrm>
            <a:custGeom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4830450" y="5213225"/>
              <a:ext cx="25" cy="248450"/>
            </a:xfrm>
            <a:custGeom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2" name="Shape 182"/>
          <p:cNvCxnSpPr/>
          <p:nvPr/>
        </p:nvCxnSpPr>
        <p:spPr>
          <a:xfrm rot="10800000">
            <a:off x="4572575" y="3093775"/>
            <a:ext cx="3180299" cy="236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83" name="Shape 183"/>
          <p:cNvSpPr txBox="1"/>
          <p:nvPr/>
        </p:nvSpPr>
        <p:spPr>
          <a:xfrm>
            <a:off x="4384975" y="3280400"/>
            <a:ext cx="49638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http://a.tile.openstreetmap.org/</a:t>
            </a:r>
            <a:r>
              <a:rPr lang="en" sz="1200">
                <a:solidFill>
                  <a:srgbClr val="00FF00"/>
                </a:solidFill>
                <a:latin typeface="Muli"/>
                <a:ea typeface="Muli"/>
                <a:cs typeface="Muli"/>
                <a:sym typeface="Muli"/>
              </a:rPr>
              <a:t>13</a:t>
            </a: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/</a:t>
            </a:r>
            <a:r>
              <a:rPr lang="en" sz="120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4149</a:t>
            </a: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/</a:t>
            </a:r>
            <a:r>
              <a:rPr lang="en" sz="1200">
                <a:solidFill>
                  <a:srgbClr val="0000FF"/>
                </a:solidFill>
                <a:latin typeface="Muli"/>
                <a:ea typeface="Muli"/>
                <a:cs typeface="Muli"/>
                <a:sym typeface="Muli"/>
              </a:rPr>
              <a:t>2817</a:t>
            </a: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.png</a:t>
            </a:r>
          </a:p>
        </p:txBody>
      </p:sp>
      <p:cxnSp>
        <p:nvCxnSpPr>
          <p:cNvPr id="184" name="Shape 184"/>
          <p:cNvCxnSpPr/>
          <p:nvPr/>
        </p:nvCxnSpPr>
        <p:spPr>
          <a:xfrm>
            <a:off x="4584575" y="3200550"/>
            <a:ext cx="3227100" cy="530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85" name="Shape 185"/>
          <p:cNvSpPr txBox="1"/>
          <p:nvPr/>
        </p:nvSpPr>
        <p:spPr>
          <a:xfrm>
            <a:off x="2841225" y="3752825"/>
            <a:ext cx="1543799" cy="458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Your app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7564900" y="3631700"/>
            <a:ext cx="1543799" cy="458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The tile provider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 strategy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2902775" y="1164450"/>
            <a:ext cx="5560199" cy="15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Muli"/>
              <a:buAutoNum type="arabicPeriod"/>
            </a:pPr>
            <a:r>
              <a:rPr lang="en"/>
              <a:t>In your backend, download all the tiles and create a package with them</a:t>
            </a:r>
          </a:p>
          <a:p>
            <a:pPr indent="-317500" lvl="0" marL="457200" rtl="0">
              <a:lnSpc>
                <a:spcPct val="115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Muli"/>
              <a:buAutoNum type="arabicPeriod"/>
            </a:pPr>
            <a:r>
              <a:rPr lang="en"/>
              <a:t>In your app, import the package</a:t>
            </a:r>
          </a:p>
        </p:txBody>
      </p:sp>
      <p:grpSp>
        <p:nvGrpSpPr>
          <p:cNvPr id="193" name="Shape 193"/>
          <p:cNvGrpSpPr/>
          <p:nvPr/>
        </p:nvGrpSpPr>
        <p:grpSpPr>
          <a:xfrm>
            <a:off x="3027295" y="3144480"/>
            <a:ext cx="691817" cy="616984"/>
            <a:chOff x="3927500" y="301425"/>
            <a:chExt cx="461550" cy="411625"/>
          </a:xfrm>
        </p:grpSpPr>
        <p:sp>
          <p:nvSpPr>
            <p:cNvPr id="194" name="Shape 194"/>
            <p:cNvSpPr/>
            <p:nvPr/>
          </p:nvSpPr>
          <p:spPr>
            <a:xfrm>
              <a:off x="4080925" y="302050"/>
              <a:ext cx="154075" cy="411000"/>
            </a:xfrm>
            <a:custGeom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3927500" y="301425"/>
              <a:ext cx="153450" cy="406150"/>
            </a:xfrm>
            <a:custGeom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4234975" y="306925"/>
              <a:ext cx="154075" cy="405525"/>
            </a:xfrm>
            <a:custGeom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4295850" y="442075"/>
              <a:ext cx="46300" cy="26225"/>
            </a:xfrm>
            <a:custGeom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4296475" y="415900"/>
              <a:ext cx="45075" cy="78575"/>
            </a:xfrm>
            <a:custGeom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3968275" y="590050"/>
              <a:ext cx="25" cy="6100"/>
            </a:xfrm>
            <a:custGeom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3970725" y="558375"/>
              <a:ext cx="1850" cy="12200"/>
            </a:xfrm>
            <a:custGeom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3976200" y="527325"/>
              <a:ext cx="3675" cy="12200"/>
            </a:xfrm>
            <a:custGeom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3985950" y="498100"/>
              <a:ext cx="4875" cy="10975"/>
            </a:xfrm>
            <a:custGeom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4000550" y="471300"/>
              <a:ext cx="7325" cy="9775"/>
            </a:xfrm>
            <a:custGeom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4021250" y="450600"/>
              <a:ext cx="10375" cy="6725"/>
            </a:xfrm>
            <a:custGeom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4049250" y="440250"/>
              <a:ext cx="11600" cy="2475"/>
            </a:xfrm>
            <a:custGeom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4080325" y="439650"/>
              <a:ext cx="12200" cy="1850"/>
            </a:xfrm>
            <a:custGeom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4110150" y="450000"/>
              <a:ext cx="9150" cy="7950"/>
            </a:xfrm>
            <a:custGeom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4130250" y="473750"/>
              <a:ext cx="4900" cy="10975"/>
            </a:xfrm>
            <a:custGeom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4141800" y="502975"/>
              <a:ext cx="3700" cy="11600"/>
            </a:xfrm>
            <a:custGeom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4150950" y="533425"/>
              <a:ext cx="3675" cy="11575"/>
            </a:xfrm>
            <a:custGeom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4160675" y="563850"/>
              <a:ext cx="4900" cy="11000"/>
            </a:xfrm>
            <a:custGeom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4175300" y="591875"/>
              <a:ext cx="7325" cy="9150"/>
            </a:xfrm>
            <a:custGeom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4198425" y="613175"/>
              <a:ext cx="11000" cy="4900"/>
            </a:xfrm>
            <a:custGeom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4228275" y="621100"/>
              <a:ext cx="12200" cy="625"/>
            </a:xfrm>
            <a:custGeom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4259925" y="616225"/>
              <a:ext cx="11600" cy="3075"/>
            </a:xfrm>
            <a:custGeom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4289775" y="602225"/>
              <a:ext cx="10375" cy="6725"/>
            </a:xfrm>
            <a:custGeom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4313525" y="577875"/>
              <a:ext cx="6100" cy="10375"/>
            </a:xfrm>
            <a:custGeom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4326300" y="547425"/>
              <a:ext cx="2450" cy="12200"/>
            </a:xfrm>
            <a:custGeom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4329350" y="515750"/>
              <a:ext cx="625" cy="12200"/>
            </a:xfrm>
            <a:custGeom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4325075" y="488975"/>
              <a:ext cx="1250" cy="6100"/>
            </a:xfrm>
            <a:custGeom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Shape 221"/>
          <p:cNvSpPr/>
          <p:nvPr/>
        </p:nvSpPr>
        <p:spPr>
          <a:xfrm>
            <a:off x="5467696" y="3201425"/>
            <a:ext cx="890531" cy="503094"/>
          </a:xfrm>
          <a:custGeom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8106813" y="3087520"/>
            <a:ext cx="356175" cy="616983"/>
          </a:xfrm>
          <a:custGeom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23" name="Shape 223"/>
          <p:cNvCxnSpPr/>
          <p:nvPr/>
        </p:nvCxnSpPr>
        <p:spPr>
          <a:xfrm flipH="1" rot="10800000">
            <a:off x="3812700" y="3442075"/>
            <a:ext cx="1577099" cy="65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4" name="Shape 224"/>
          <p:cNvCxnSpPr/>
          <p:nvPr/>
        </p:nvCxnSpPr>
        <p:spPr>
          <a:xfrm>
            <a:off x="6447675" y="3468625"/>
            <a:ext cx="16169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125" y="3695050"/>
            <a:ext cx="209100" cy="2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575" y="3541900"/>
            <a:ext cx="515399" cy="51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4350" y="3541900"/>
            <a:ext cx="515399" cy="5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1625" y="3729525"/>
            <a:ext cx="209100" cy="209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Shape 229"/>
          <p:cNvGrpSpPr/>
          <p:nvPr/>
        </p:nvGrpSpPr>
        <p:grpSpPr>
          <a:xfrm>
            <a:off x="6972660" y="3576381"/>
            <a:ext cx="567041" cy="515384"/>
            <a:chOff x="4556450" y="4963575"/>
            <a:chExt cx="548025" cy="498100"/>
          </a:xfrm>
        </p:grpSpPr>
        <p:sp>
          <p:nvSpPr>
            <p:cNvPr id="230" name="Shape 230"/>
            <p:cNvSpPr/>
            <p:nvPr/>
          </p:nvSpPr>
          <p:spPr>
            <a:xfrm>
              <a:off x="4611850" y="5222350"/>
              <a:ext cx="436600" cy="239325"/>
            </a:xfrm>
            <a:custGeom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4612475" y="4963575"/>
              <a:ext cx="435975" cy="125450"/>
            </a:xfrm>
            <a:custGeom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4556450" y="5089000"/>
              <a:ext cx="274025" cy="225925"/>
            </a:xfrm>
            <a:custGeom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4830450" y="5089000"/>
              <a:ext cx="274025" cy="225925"/>
            </a:xfrm>
            <a:custGeom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4830450" y="5213225"/>
              <a:ext cx="25" cy="248450"/>
            </a:xfrm>
            <a:custGeom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Shape 235"/>
          <p:cNvSpPr txBox="1"/>
          <p:nvPr/>
        </p:nvSpPr>
        <p:spPr>
          <a:xfrm>
            <a:off x="2634950" y="3874525"/>
            <a:ext cx="13287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Tile rendering server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5248612" y="3794050"/>
            <a:ext cx="13287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Backend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(parse.com)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7620550" y="3794050"/>
            <a:ext cx="13287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Mobile app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3907637" y="3018200"/>
            <a:ext cx="13287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1.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6568162" y="3018187"/>
            <a:ext cx="13287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2.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Get all the tiles !</a:t>
            </a:r>
          </a:p>
        </p:txBody>
      </p:sp>
      <p:grpSp>
        <p:nvGrpSpPr>
          <p:cNvPr id="245" name="Shape 245"/>
          <p:cNvGrpSpPr/>
          <p:nvPr/>
        </p:nvGrpSpPr>
        <p:grpSpPr>
          <a:xfrm>
            <a:off x="4028887" y="2690028"/>
            <a:ext cx="1047626" cy="823250"/>
            <a:chOff x="3927500" y="301425"/>
            <a:chExt cx="461550" cy="411625"/>
          </a:xfrm>
        </p:grpSpPr>
        <p:sp>
          <p:nvSpPr>
            <p:cNvPr id="246" name="Shape 246"/>
            <p:cNvSpPr/>
            <p:nvPr/>
          </p:nvSpPr>
          <p:spPr>
            <a:xfrm>
              <a:off x="4080925" y="302050"/>
              <a:ext cx="154075" cy="411000"/>
            </a:xfrm>
            <a:custGeom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3927500" y="301425"/>
              <a:ext cx="153450" cy="406150"/>
            </a:xfrm>
            <a:custGeom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4234975" y="306925"/>
              <a:ext cx="154075" cy="405525"/>
            </a:xfrm>
            <a:custGeom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4295850" y="442075"/>
              <a:ext cx="46300" cy="26225"/>
            </a:xfrm>
            <a:custGeom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4296475" y="415900"/>
              <a:ext cx="45075" cy="78575"/>
            </a:xfrm>
            <a:custGeom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3968275" y="590050"/>
              <a:ext cx="25" cy="6100"/>
            </a:xfrm>
            <a:custGeom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3970725" y="558375"/>
              <a:ext cx="1850" cy="12200"/>
            </a:xfrm>
            <a:custGeom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976200" y="527325"/>
              <a:ext cx="3675" cy="12200"/>
            </a:xfrm>
            <a:custGeom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3985950" y="498100"/>
              <a:ext cx="4875" cy="10975"/>
            </a:xfrm>
            <a:custGeom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4000550" y="471300"/>
              <a:ext cx="7325" cy="9775"/>
            </a:xfrm>
            <a:custGeom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4021250" y="450600"/>
              <a:ext cx="10375" cy="6725"/>
            </a:xfrm>
            <a:custGeom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4049250" y="440250"/>
              <a:ext cx="11600" cy="2475"/>
            </a:xfrm>
            <a:custGeom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4080325" y="439650"/>
              <a:ext cx="12200" cy="1850"/>
            </a:xfrm>
            <a:custGeom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4110150" y="450000"/>
              <a:ext cx="9150" cy="7950"/>
            </a:xfrm>
            <a:custGeom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4130250" y="473750"/>
              <a:ext cx="4900" cy="10975"/>
            </a:xfrm>
            <a:custGeom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4141800" y="502975"/>
              <a:ext cx="3700" cy="11600"/>
            </a:xfrm>
            <a:custGeom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4150950" y="533425"/>
              <a:ext cx="3675" cy="11575"/>
            </a:xfrm>
            <a:custGeom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4160675" y="563850"/>
              <a:ext cx="4900" cy="11000"/>
            </a:xfrm>
            <a:custGeom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4175300" y="591875"/>
              <a:ext cx="7325" cy="9150"/>
            </a:xfrm>
            <a:custGeom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4198425" y="613175"/>
              <a:ext cx="11000" cy="4900"/>
            </a:xfrm>
            <a:custGeom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4228275" y="621100"/>
              <a:ext cx="12200" cy="625"/>
            </a:xfrm>
            <a:custGeom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4259925" y="616225"/>
              <a:ext cx="11600" cy="3075"/>
            </a:xfrm>
            <a:custGeom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4289775" y="602225"/>
              <a:ext cx="10375" cy="6725"/>
            </a:xfrm>
            <a:custGeom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4313525" y="577875"/>
              <a:ext cx="6100" cy="10375"/>
            </a:xfrm>
            <a:custGeom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4326300" y="547425"/>
              <a:ext cx="2450" cy="12200"/>
            </a:xfrm>
            <a:custGeom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4329350" y="515750"/>
              <a:ext cx="625" cy="12200"/>
            </a:xfrm>
            <a:custGeom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4325075" y="488975"/>
              <a:ext cx="1250" cy="6100"/>
            </a:xfrm>
            <a:custGeom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Choose your tile rendering server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2902775" y="1164450"/>
            <a:ext cx="5560199" cy="3219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	Be careful on the terms of the service !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</a:pPr>
            <a:r>
              <a:rPr lang="en"/>
              <a:t>Google maps </a:t>
            </a:r>
          </a:p>
          <a:p>
            <a:pPr indent="-3175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</a:pPr>
            <a:r>
              <a:rPr lang="en"/>
              <a:t>Here.com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</a:pPr>
            <a:r>
              <a:rPr lang="en"/>
              <a:t>Open Street maps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Or set up your own server ! Ex: Mapnik</a:t>
            </a:r>
          </a:p>
        </p:txBody>
      </p:sp>
      <p:grpSp>
        <p:nvGrpSpPr>
          <p:cNvPr id="279" name="Shape 279"/>
          <p:cNvGrpSpPr/>
          <p:nvPr/>
        </p:nvGrpSpPr>
        <p:grpSpPr>
          <a:xfrm>
            <a:off x="4697174" y="1891800"/>
            <a:ext cx="470362" cy="470293"/>
            <a:chOff x="1951075" y="2333250"/>
            <a:chExt cx="381200" cy="381175"/>
          </a:xfrm>
        </p:grpSpPr>
        <p:sp>
          <p:nvSpPr>
            <p:cNvPr id="280" name="Shape 280"/>
            <p:cNvSpPr/>
            <p:nvPr/>
          </p:nvSpPr>
          <p:spPr>
            <a:xfrm>
              <a:off x="1951075" y="2333250"/>
              <a:ext cx="381200" cy="381175"/>
            </a:xfrm>
            <a:custGeom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solidFill>
              <a:srgbClr val="000000"/>
            </a:solidFill>
            <a:ln cap="rnd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7675" y="2503125"/>
              <a:ext cx="43875" cy="47525"/>
            </a:xfrm>
            <a:custGeom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solidFill>
              <a:srgbClr val="000000"/>
            </a:solidFill>
            <a:ln cap="rnd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041800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solidFill>
              <a:srgbClr val="000000"/>
            </a:solidFill>
            <a:ln cap="rnd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041800" y="2584100"/>
              <a:ext cx="199750" cy="41425"/>
            </a:xfrm>
            <a:custGeom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solidFill>
              <a:srgbClr val="000000"/>
            </a:solidFill>
            <a:ln cap="rnd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Shape 284"/>
          <p:cNvGrpSpPr/>
          <p:nvPr/>
        </p:nvGrpSpPr>
        <p:grpSpPr>
          <a:xfrm>
            <a:off x="5079233" y="2599219"/>
            <a:ext cx="521790" cy="521714"/>
            <a:chOff x="1278900" y="2333250"/>
            <a:chExt cx="381175" cy="381175"/>
          </a:xfrm>
        </p:grpSpPr>
        <p:sp>
          <p:nvSpPr>
            <p:cNvPr id="285" name="Shape 285"/>
            <p:cNvSpPr/>
            <p:nvPr/>
          </p:nvSpPr>
          <p:spPr>
            <a:xfrm>
              <a:off x="1278900" y="2333250"/>
              <a:ext cx="381175" cy="381175"/>
            </a:xfrm>
            <a:custGeom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905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1525475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905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1369600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905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1369600" y="2604200"/>
              <a:ext cx="199750" cy="40825"/>
            </a:xfrm>
            <a:custGeom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Shape 289"/>
          <p:cNvSpPr/>
          <p:nvPr/>
        </p:nvSpPr>
        <p:spPr>
          <a:xfrm>
            <a:off x="2902770" y="1164450"/>
            <a:ext cx="470368" cy="411068"/>
          </a:xfrm>
          <a:custGeom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1190100" y="139725"/>
            <a:ext cx="6763800" cy="66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Choose the boundaries and the zoom level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Example: Paris and its close suburbs from zoom 11</a:t>
            </a:r>
          </a:p>
        </p:txBody>
      </p:sp>
      <p:graphicFrame>
        <p:nvGraphicFramePr>
          <p:cNvPr id="295" name="Shape 295"/>
          <p:cNvGraphicFramePr/>
          <p:nvPr/>
        </p:nvGraphicFramePr>
        <p:xfrm>
          <a:off x="1190500" y="8671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{C2334C11-626F-46A5-AE5E-CE67E6C9B948}</a:tableStyleId>
              </a:tblPr>
              <a:tblGrid>
                <a:gridCol w="2256350"/>
                <a:gridCol w="2256350"/>
                <a:gridCol w="2256350"/>
              </a:tblGrid>
              <a:tr h="10422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Zoom level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Number of tiles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Total size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  <a:tr h="10829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2000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50 MB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  <a:tr h="10829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17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7500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200 MB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Packaging the tiles</a:t>
            </a:r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2902950" y="1509475"/>
            <a:ext cx="5297099" cy="312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Muli"/>
              <a:buAutoNum type="arabicPeriod"/>
            </a:pPr>
            <a:r>
              <a:rPr b="1" lang="en"/>
              <a:t>Convert the boundaries from lat/lon to tiles numbers</a:t>
            </a:r>
          </a:p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Muli"/>
              <a:buAutoNum type="arabicPeriod"/>
            </a:pPr>
            <a:r>
              <a:rPr b="1" lang="en"/>
              <a:t>Loop to download the tiles</a:t>
            </a:r>
          </a:p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Muli"/>
              <a:buAutoNum type="arabicPeriod"/>
            </a:pPr>
            <a:r>
              <a:rPr b="1" lang="en"/>
              <a:t>Create a package with the tiles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/>
          <p:cNvPicPr preferRelativeResize="0"/>
          <p:nvPr/>
        </p:nvPicPr>
        <p:blipFill rotWithShape="1">
          <a:blip r:embed="rId3">
            <a:alphaModFix amt="30000"/>
          </a:blip>
          <a:srcRect b="21508" l="0" r="0" t="3494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/>
          <p:nvPr/>
        </p:nvSpPr>
        <p:spPr>
          <a:xfrm>
            <a:off x="2572050" y="0"/>
            <a:ext cx="3999899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 txBox="1"/>
          <p:nvPr>
            <p:ph type="ctrTitle"/>
          </p:nvPr>
        </p:nvSpPr>
        <p:spPr>
          <a:xfrm>
            <a:off x="2732687" y="2587450"/>
            <a:ext cx="3661800" cy="1755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The number of requests per minute exceeds the limit</a:t>
            </a:r>
          </a:p>
        </p:txBody>
      </p:sp>
      <p:grpSp>
        <p:nvGrpSpPr>
          <p:cNvPr id="309" name="Shape 309"/>
          <p:cNvGrpSpPr/>
          <p:nvPr/>
        </p:nvGrpSpPr>
        <p:grpSpPr>
          <a:xfrm>
            <a:off x="4044739" y="1398416"/>
            <a:ext cx="1037710" cy="1037710"/>
            <a:chOff x="2623275" y="2333250"/>
            <a:chExt cx="381175" cy="381175"/>
          </a:xfrm>
        </p:grpSpPr>
        <p:sp>
          <p:nvSpPr>
            <p:cNvPr id="310" name="Shape 310"/>
            <p:cNvSpPr/>
            <p:nvPr/>
          </p:nvSpPr>
          <p:spPr>
            <a:xfrm>
              <a:off x="2623275" y="2333250"/>
              <a:ext cx="381175" cy="381175"/>
            </a:xfrm>
            <a:custGeom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869875" y="2503125"/>
              <a:ext cx="43875" cy="47525"/>
            </a:xfrm>
            <a:custGeom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714000" y="2503125"/>
              <a:ext cx="43875" cy="47525"/>
            </a:xfrm>
            <a:custGeom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810200" y="2595675"/>
              <a:ext cx="99875" cy="31075"/>
            </a:xfrm>
            <a:custGeom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Importing the tiles in your app</a:t>
            </a:r>
          </a:p>
        </p:txBody>
      </p:sp>
      <p:grpSp>
        <p:nvGrpSpPr>
          <p:cNvPr id="319" name="Shape 319"/>
          <p:cNvGrpSpPr/>
          <p:nvPr/>
        </p:nvGrpSpPr>
        <p:grpSpPr>
          <a:xfrm>
            <a:off x="4028887" y="2690028"/>
            <a:ext cx="1047626" cy="823250"/>
            <a:chOff x="3927500" y="301425"/>
            <a:chExt cx="461550" cy="411625"/>
          </a:xfrm>
        </p:grpSpPr>
        <p:sp>
          <p:nvSpPr>
            <p:cNvPr id="320" name="Shape 320"/>
            <p:cNvSpPr/>
            <p:nvPr/>
          </p:nvSpPr>
          <p:spPr>
            <a:xfrm>
              <a:off x="4080925" y="302050"/>
              <a:ext cx="154075" cy="411000"/>
            </a:xfrm>
            <a:custGeom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3927500" y="301425"/>
              <a:ext cx="153450" cy="406150"/>
            </a:xfrm>
            <a:custGeom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4234975" y="306925"/>
              <a:ext cx="154075" cy="405525"/>
            </a:xfrm>
            <a:custGeom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4295850" y="442075"/>
              <a:ext cx="46300" cy="26225"/>
            </a:xfrm>
            <a:custGeom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4296475" y="415900"/>
              <a:ext cx="45075" cy="78575"/>
            </a:xfrm>
            <a:custGeom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3968275" y="590050"/>
              <a:ext cx="25" cy="6100"/>
            </a:xfrm>
            <a:custGeom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3970725" y="558375"/>
              <a:ext cx="1850" cy="12200"/>
            </a:xfrm>
            <a:custGeom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3976200" y="527325"/>
              <a:ext cx="3675" cy="12200"/>
            </a:xfrm>
            <a:custGeom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3985950" y="498100"/>
              <a:ext cx="4875" cy="10975"/>
            </a:xfrm>
            <a:custGeom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4000550" y="471300"/>
              <a:ext cx="7325" cy="9775"/>
            </a:xfrm>
            <a:custGeom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4021250" y="450600"/>
              <a:ext cx="10375" cy="6725"/>
            </a:xfrm>
            <a:custGeom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4049250" y="440250"/>
              <a:ext cx="11600" cy="2475"/>
            </a:xfrm>
            <a:custGeom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4080325" y="439650"/>
              <a:ext cx="12200" cy="1850"/>
            </a:xfrm>
            <a:custGeom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4110150" y="450000"/>
              <a:ext cx="9150" cy="7950"/>
            </a:xfrm>
            <a:custGeom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4130250" y="473750"/>
              <a:ext cx="4900" cy="10975"/>
            </a:xfrm>
            <a:custGeom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4141800" y="502975"/>
              <a:ext cx="3700" cy="11600"/>
            </a:xfrm>
            <a:custGeom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4150950" y="533425"/>
              <a:ext cx="3675" cy="11575"/>
            </a:xfrm>
            <a:custGeom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4160675" y="563850"/>
              <a:ext cx="4900" cy="11000"/>
            </a:xfrm>
            <a:custGeom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4175300" y="591875"/>
              <a:ext cx="7325" cy="9150"/>
            </a:xfrm>
            <a:custGeom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4198425" y="613175"/>
              <a:ext cx="11000" cy="4900"/>
            </a:xfrm>
            <a:custGeom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4228275" y="621100"/>
              <a:ext cx="12200" cy="625"/>
            </a:xfrm>
            <a:custGeom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4259925" y="616225"/>
              <a:ext cx="11600" cy="3075"/>
            </a:xfrm>
            <a:custGeom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4289775" y="602225"/>
              <a:ext cx="10375" cy="6725"/>
            </a:xfrm>
            <a:custGeom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4313525" y="577875"/>
              <a:ext cx="6100" cy="10375"/>
            </a:xfrm>
            <a:custGeom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4326300" y="547425"/>
              <a:ext cx="2450" cy="12200"/>
            </a:xfrm>
            <a:custGeom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4329350" y="515750"/>
              <a:ext cx="625" cy="12200"/>
            </a:xfrm>
            <a:custGeom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4325075" y="488975"/>
              <a:ext cx="1250" cy="6100"/>
            </a:xfrm>
            <a:custGeom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</a:pPr>
            <a:r>
              <a:rPr lang="en"/>
              <a:t>Local storage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1800"/>
              <a:t>limit at 50 MB</a:t>
            </a:r>
          </a:p>
          <a:p>
            <a:pPr indent="-355600" lvl="0" marL="457200" rtl="0">
              <a:lnSpc>
                <a:spcPct val="115000"/>
              </a:lnSpc>
              <a:spcBef>
                <a:spcPts val="1000"/>
              </a:spcBef>
              <a:buClr>
                <a:srgbClr val="FFFFFF"/>
              </a:buClr>
              <a:buSzPct val="83333"/>
              <a:buFont typeface="Muli"/>
              <a:buChar char="➜"/>
            </a:pPr>
            <a:r>
              <a:rPr lang="en"/>
              <a:t>SQLite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1800"/>
              <a:t>no easy way to serve files for leaflet since it uses an URL with params to fetch tiles: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/>
              <a:t>		</a:t>
            </a:r>
            <a:r>
              <a:rPr lang="en" sz="1600">
                <a:solidFill>
                  <a:schemeClr val="lt1"/>
                </a:solidFill>
              </a:rPr>
              <a:t>http://a.tile.openstreetmap.org/</a:t>
            </a:r>
            <a:r>
              <a:rPr lang="en" sz="1600">
                <a:solidFill>
                  <a:srgbClr val="00FF00"/>
                </a:solidFill>
              </a:rPr>
              <a:t>{z}</a:t>
            </a:r>
            <a:r>
              <a:rPr lang="en" sz="1600">
                <a:solidFill>
                  <a:schemeClr val="lt1"/>
                </a:solidFill>
              </a:rPr>
              <a:t>/</a:t>
            </a:r>
            <a:r>
              <a:rPr lang="en" sz="1600">
                <a:solidFill>
                  <a:srgbClr val="FF0000"/>
                </a:solidFill>
              </a:rPr>
              <a:t>{x}</a:t>
            </a:r>
            <a:r>
              <a:rPr lang="en" sz="1600">
                <a:solidFill>
                  <a:schemeClr val="lt1"/>
                </a:solidFill>
              </a:rPr>
              <a:t>/</a:t>
            </a:r>
            <a:r>
              <a:rPr lang="en" sz="1600">
                <a:solidFill>
                  <a:srgbClr val="0000FF"/>
                </a:solidFill>
              </a:rPr>
              <a:t>{y}</a:t>
            </a:r>
            <a:r>
              <a:rPr lang="en" sz="1600">
                <a:solidFill>
                  <a:schemeClr val="lt1"/>
                </a:solidFill>
              </a:rPr>
              <a:t>.png</a:t>
            </a:r>
          </a:p>
          <a:p>
            <a:pPr indent="-355600" lvl="0" marL="457200" rtl="0">
              <a:lnSpc>
                <a:spcPct val="115000"/>
              </a:lnSpc>
              <a:spcBef>
                <a:spcPts val="1000"/>
              </a:spcBef>
              <a:buClr>
                <a:srgbClr val="FFFFFF"/>
              </a:buClr>
              <a:buSzPct val="83333"/>
              <a:buFont typeface="Muli"/>
              <a:buChar char="➜"/>
            </a:pPr>
            <a:r>
              <a:rPr lang="en">
                <a:solidFill>
                  <a:schemeClr val="lt1"/>
                </a:solidFill>
              </a:rPr>
              <a:t>File system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/>
              <a:t>Storage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>
                <a:solidFill>
                  <a:srgbClr val="00B2FF"/>
                </a:solidFill>
              </a:rPr>
              <a:t>Hello!</a:t>
            </a:r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876825" y="2688925"/>
            <a:ext cx="3173400" cy="24446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Benjamin MICHEL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can find me at: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@benjmichel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7350" y="1583349"/>
            <a:ext cx="2540849" cy="86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9128" y="2885200"/>
            <a:ext cx="2390000" cy="14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Leaflet.js</a:t>
            </a:r>
          </a:p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2902775" y="1024700"/>
            <a:ext cx="5927100" cy="390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Set the URL in leaflet for the tiles: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$scope.defaults = tileLayer: cordova.file.dataDirectory+'tile_{z}_{x}_{y}.png'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Set the min and max zoom levels and the boundaries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Shape 363"/>
          <p:cNvPicPr preferRelativeResize="0"/>
          <p:nvPr/>
        </p:nvPicPr>
        <p:blipFill rotWithShape="1">
          <a:blip r:embed="rId3">
            <a:alphaModFix amt="30000"/>
          </a:blip>
          <a:srcRect b="21508" l="0" r="0" t="3494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/>
          <p:nvPr/>
        </p:nvSpPr>
        <p:spPr>
          <a:xfrm>
            <a:off x="2572050" y="0"/>
            <a:ext cx="3999899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 txBox="1"/>
          <p:nvPr>
            <p:ph type="ctrTitle"/>
          </p:nvPr>
        </p:nvSpPr>
        <p:spPr>
          <a:xfrm>
            <a:off x="2732687" y="2587450"/>
            <a:ext cx="3661800" cy="1755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The memory on iOS reached 500 MB when downloading a package -&gt; crash</a:t>
            </a:r>
          </a:p>
        </p:txBody>
      </p:sp>
      <p:grpSp>
        <p:nvGrpSpPr>
          <p:cNvPr id="366" name="Shape 366"/>
          <p:cNvGrpSpPr/>
          <p:nvPr/>
        </p:nvGrpSpPr>
        <p:grpSpPr>
          <a:xfrm>
            <a:off x="4044739" y="1398416"/>
            <a:ext cx="1037710" cy="1037710"/>
            <a:chOff x="2623275" y="2333250"/>
            <a:chExt cx="381175" cy="381175"/>
          </a:xfrm>
        </p:grpSpPr>
        <p:sp>
          <p:nvSpPr>
            <p:cNvPr id="367" name="Shape 367"/>
            <p:cNvSpPr/>
            <p:nvPr/>
          </p:nvSpPr>
          <p:spPr>
            <a:xfrm>
              <a:off x="2623275" y="2333250"/>
              <a:ext cx="381175" cy="381175"/>
            </a:xfrm>
            <a:custGeom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869875" y="2503125"/>
              <a:ext cx="43875" cy="47525"/>
            </a:xfrm>
            <a:custGeom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14000" y="2503125"/>
              <a:ext cx="43875" cy="47525"/>
            </a:xfrm>
            <a:custGeom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810200" y="2595675"/>
              <a:ext cx="99875" cy="31075"/>
            </a:xfrm>
            <a:custGeom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Write a native plugin</a:t>
            </a:r>
          </a:p>
        </p:txBody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2902775" y="1330800"/>
            <a:ext cx="4981500" cy="3309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AutoNum type="arabicPeriod"/>
            </a:pPr>
            <a:r>
              <a:rPr b="1" lang="en"/>
              <a:t>Write plugin.xml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AutoNum type="arabicPeriod"/>
            </a:pPr>
            <a:r>
              <a:rPr b="1" lang="en"/>
              <a:t>Write the native code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AutoNum type="arabicPeriod"/>
            </a:pPr>
            <a:r>
              <a:rPr b="1" lang="en"/>
              <a:t>Call the method with cordova.exec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During this presentation</a:t>
            </a:r>
          </a:p>
        </p:txBody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AutoNum type="arabicPeriod"/>
            </a:pPr>
            <a:r>
              <a:rPr lang="en" sz="1800"/>
              <a:t>What is a map ?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AutoNum type="arabicPeriod"/>
            </a:pPr>
            <a:r>
              <a:rPr lang="en" sz="1800"/>
              <a:t>Download the tiles from a tile rendering server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AutoNum type="arabicPeriod"/>
            </a:pPr>
            <a:r>
              <a:rPr lang="en" sz="1800"/>
              <a:t>Import the tiles in your application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Shape 387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00B2FF"/>
                </a:solidFill>
              </a:rPr>
              <a:t>Thanks!</a:t>
            </a:r>
          </a:p>
        </p:txBody>
      </p:sp>
      <p:sp>
        <p:nvSpPr>
          <p:cNvPr id="389" name="Shape 389"/>
          <p:cNvSpPr txBox="1"/>
          <p:nvPr>
            <p:ph idx="1" type="subTitle"/>
          </p:nvPr>
        </p:nvSpPr>
        <p:spPr>
          <a:xfrm>
            <a:off x="876825" y="2688925"/>
            <a:ext cx="4334100" cy="24446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Any questions?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can find me at: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@benjmichel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http://blog.bamlab.fr/how-to-build-an-offline-map-system-for-an-hybrid-app/</a:t>
            </a:r>
          </a:p>
        </p:txBody>
      </p:sp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7700" y="2743147"/>
            <a:ext cx="3308299" cy="11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4300" y="4005850"/>
            <a:ext cx="2785000" cy="101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Special thanks to all the people who made and released these awesome resources for free: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</a:pPr>
            <a:r>
              <a:rPr lang="en" sz="1800"/>
              <a:t>Presentation template by </a:t>
            </a:r>
            <a:r>
              <a:rPr lang="en" sz="1800" u="sng">
                <a:hlinkClick r:id="rId3"/>
              </a:rPr>
              <a:t>SlidesCarnival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</a:pPr>
            <a:r>
              <a:rPr lang="en" sz="1800">
                <a:solidFill>
                  <a:schemeClr val="lt1"/>
                </a:solidFill>
              </a:rPr>
              <a:t>Photographs by </a:t>
            </a:r>
            <a:r>
              <a:rPr lang="en" sz="1800" u="sng">
                <a:solidFill>
                  <a:schemeClr val="lt1"/>
                </a:solidFill>
                <a:hlinkClick r:id="rId4"/>
              </a:rPr>
              <a:t>Death to the Stock Photo</a:t>
            </a:r>
            <a:r>
              <a:rPr lang="en" sz="1800">
                <a:solidFill>
                  <a:schemeClr val="lt1"/>
                </a:solidFill>
              </a:rPr>
              <a:t> (</a:t>
            </a:r>
            <a:r>
              <a:rPr lang="en" sz="1800" u="sng">
                <a:solidFill>
                  <a:schemeClr val="lt1"/>
                </a:solidFill>
                <a:hlinkClick r:id="rId5"/>
              </a:rPr>
              <a:t>license</a:t>
            </a:r>
            <a:r>
              <a:rPr lang="en" sz="1800">
                <a:solidFill>
                  <a:schemeClr val="lt1"/>
                </a:solidFill>
              </a:rPr>
              <a:t>)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1" type="body"/>
          </p:nvPr>
        </p:nvSpPr>
        <p:spPr>
          <a:xfrm>
            <a:off x="4445900" y="536437"/>
            <a:ext cx="4769700" cy="38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/>
              <a:t>an online and offline travel guide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/>
          </a:p>
          <a:p>
            <a:pPr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  <p:sp>
        <p:nvSpPr>
          <p:cNvPr id="69" name="Shape 69"/>
          <p:cNvSpPr/>
          <p:nvPr/>
        </p:nvSpPr>
        <p:spPr>
          <a:xfrm>
            <a:off x="3515100" y="1404000"/>
            <a:ext cx="1748130" cy="3507775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803" y="1689900"/>
            <a:ext cx="1587072" cy="28214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/>
          <p:nvPr/>
        </p:nvSpPr>
        <p:spPr>
          <a:xfrm>
            <a:off x="6329075" y="1404000"/>
            <a:ext cx="1748130" cy="3507775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600" y="1689912"/>
            <a:ext cx="1587074" cy="282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8824" y="441811"/>
            <a:ext cx="1587075" cy="57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/>
              <a:t>Technologies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075" y="3266425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712" y="1293000"/>
            <a:ext cx="3724274" cy="14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2775" y="1178700"/>
            <a:ext cx="2678906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What is a map ?</a:t>
            </a:r>
          </a:p>
        </p:txBody>
      </p:sp>
      <p:grpSp>
        <p:nvGrpSpPr>
          <p:cNvPr id="87" name="Shape 87"/>
          <p:cNvGrpSpPr/>
          <p:nvPr/>
        </p:nvGrpSpPr>
        <p:grpSpPr>
          <a:xfrm>
            <a:off x="4028887" y="2690028"/>
            <a:ext cx="1047626" cy="823250"/>
            <a:chOff x="3927500" y="301425"/>
            <a:chExt cx="461550" cy="411625"/>
          </a:xfrm>
        </p:grpSpPr>
        <p:sp>
          <p:nvSpPr>
            <p:cNvPr id="88" name="Shape 88"/>
            <p:cNvSpPr/>
            <p:nvPr/>
          </p:nvSpPr>
          <p:spPr>
            <a:xfrm>
              <a:off x="4080925" y="302050"/>
              <a:ext cx="154075" cy="411000"/>
            </a:xfrm>
            <a:custGeom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3927500" y="301425"/>
              <a:ext cx="153450" cy="406150"/>
            </a:xfrm>
            <a:custGeom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4234975" y="306925"/>
              <a:ext cx="154075" cy="405525"/>
            </a:xfrm>
            <a:custGeom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4295850" y="442075"/>
              <a:ext cx="46300" cy="26225"/>
            </a:xfrm>
            <a:custGeom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4296475" y="415900"/>
              <a:ext cx="45075" cy="78575"/>
            </a:xfrm>
            <a:custGeom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3968275" y="590050"/>
              <a:ext cx="25" cy="6100"/>
            </a:xfrm>
            <a:custGeom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3970725" y="558375"/>
              <a:ext cx="1850" cy="12200"/>
            </a:xfrm>
            <a:custGeom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3976200" y="527325"/>
              <a:ext cx="3675" cy="12200"/>
            </a:xfrm>
            <a:custGeom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3985950" y="498100"/>
              <a:ext cx="4875" cy="10975"/>
            </a:xfrm>
            <a:custGeom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000550" y="471300"/>
              <a:ext cx="7325" cy="9775"/>
            </a:xfrm>
            <a:custGeom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021250" y="450600"/>
              <a:ext cx="10375" cy="6725"/>
            </a:xfrm>
            <a:custGeom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049250" y="440250"/>
              <a:ext cx="11600" cy="2475"/>
            </a:xfrm>
            <a:custGeom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080325" y="439650"/>
              <a:ext cx="12200" cy="1850"/>
            </a:xfrm>
            <a:custGeom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110150" y="450000"/>
              <a:ext cx="9150" cy="7950"/>
            </a:xfrm>
            <a:custGeom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130250" y="473750"/>
              <a:ext cx="4900" cy="10975"/>
            </a:xfrm>
            <a:custGeom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141800" y="502975"/>
              <a:ext cx="3700" cy="11600"/>
            </a:xfrm>
            <a:custGeom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50950" y="533425"/>
              <a:ext cx="3675" cy="11575"/>
            </a:xfrm>
            <a:custGeom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160675" y="563850"/>
              <a:ext cx="4900" cy="11000"/>
            </a:xfrm>
            <a:custGeom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175300" y="591875"/>
              <a:ext cx="7325" cy="9150"/>
            </a:xfrm>
            <a:custGeom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4198425" y="613175"/>
              <a:ext cx="11000" cy="4900"/>
            </a:xfrm>
            <a:custGeom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4228275" y="621100"/>
              <a:ext cx="12200" cy="625"/>
            </a:xfrm>
            <a:custGeom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4259925" y="616225"/>
              <a:ext cx="11600" cy="3075"/>
            </a:xfrm>
            <a:custGeom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4289775" y="602225"/>
              <a:ext cx="10375" cy="6725"/>
            </a:xfrm>
            <a:custGeom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4313525" y="577875"/>
              <a:ext cx="6100" cy="10375"/>
            </a:xfrm>
            <a:custGeom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4326300" y="547425"/>
              <a:ext cx="2450" cy="12200"/>
            </a:xfrm>
            <a:custGeom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4329350" y="515750"/>
              <a:ext cx="625" cy="12200"/>
            </a:xfrm>
            <a:custGeom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4325075" y="488975"/>
              <a:ext cx="1250" cy="6100"/>
            </a:xfrm>
            <a:custGeom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 rotWithShape="1">
          <a:blip r:embed="rId3">
            <a:alphaModFix amt="30000"/>
          </a:blip>
          <a:srcRect b="21508" l="0" r="0" t="3494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>
            <a:off x="2572050" y="0"/>
            <a:ext cx="3999899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 txBox="1"/>
          <p:nvPr>
            <p:ph type="ctrTitle"/>
          </p:nvPr>
        </p:nvSpPr>
        <p:spPr>
          <a:xfrm>
            <a:off x="2732687" y="2587450"/>
            <a:ext cx="3661800" cy="1755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A map is set of tiles</a:t>
            </a:r>
          </a:p>
        </p:txBody>
      </p:sp>
      <p:grpSp>
        <p:nvGrpSpPr>
          <p:cNvPr id="122" name="Shape 122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23" name="Shape 123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 map is a set of tiles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362" y="2609489"/>
            <a:ext cx="1490960" cy="149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1826" y="2609489"/>
            <a:ext cx="1490960" cy="149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1826" y="1043075"/>
            <a:ext cx="1490960" cy="149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1362" y="1043075"/>
            <a:ext cx="1490960" cy="149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 map is a set of tiles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2900"/>
            <a:ext cx="9143999" cy="469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 map is a set of tiles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750" y="152557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375" y="1525575"/>
            <a:ext cx="2438400" cy="243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>
            <a:endCxn id="152" idx="1"/>
          </p:cNvCxnSpPr>
          <p:nvPr/>
        </p:nvCxnSpPr>
        <p:spPr>
          <a:xfrm>
            <a:off x="5116875" y="2102774"/>
            <a:ext cx="1243500" cy="64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4" name="Shape 154"/>
          <p:cNvSpPr txBox="1"/>
          <p:nvPr/>
        </p:nvSpPr>
        <p:spPr>
          <a:xfrm>
            <a:off x="5018075" y="4157400"/>
            <a:ext cx="1487999" cy="50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Zooming</a:t>
            </a:r>
          </a:p>
        </p:txBody>
      </p:sp>
      <p:cxnSp>
        <p:nvCxnSpPr>
          <p:cNvPr id="155" name="Shape 155"/>
          <p:cNvCxnSpPr>
            <a:stCxn id="151" idx="0"/>
            <a:endCxn id="151" idx="2"/>
          </p:cNvCxnSpPr>
          <p:nvPr/>
        </p:nvCxnSpPr>
        <p:spPr>
          <a:xfrm>
            <a:off x="3899950" y="1525575"/>
            <a:ext cx="0" cy="2438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56" name="Shape 156"/>
          <p:cNvCxnSpPr>
            <a:stCxn id="151" idx="3"/>
            <a:endCxn id="151" idx="1"/>
          </p:cNvCxnSpPr>
          <p:nvPr/>
        </p:nvCxnSpPr>
        <p:spPr>
          <a:xfrm rot="10800000">
            <a:off x="2680750" y="2744775"/>
            <a:ext cx="2438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57" name="Shape 157"/>
          <p:cNvSpPr txBox="1"/>
          <p:nvPr/>
        </p:nvSpPr>
        <p:spPr>
          <a:xfrm>
            <a:off x="3155950" y="3997075"/>
            <a:ext cx="1487999" cy="50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zoom: 10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6835575" y="3997075"/>
            <a:ext cx="1487999" cy="50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zoom: 11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